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sldIdLst>
    <p:sldId id="268" r:id="rId2"/>
    <p:sldId id="269" r:id="rId3"/>
    <p:sldId id="274" r:id="rId4"/>
    <p:sldId id="256" r:id="rId5"/>
    <p:sldId id="257" r:id="rId6"/>
    <p:sldId id="259" r:id="rId7"/>
    <p:sldId id="270" r:id="rId8"/>
    <p:sldId id="273" r:id="rId9"/>
    <p:sldId id="262" r:id="rId10"/>
    <p:sldId id="263" r:id="rId11"/>
    <p:sldId id="272" r:id="rId12"/>
    <p:sldId id="264" r:id="rId13"/>
    <p:sldId id="265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CC66"/>
    <a:srgbClr val="FFFF66"/>
    <a:srgbClr val="FFFFCC"/>
    <a:srgbClr val="99FF99"/>
    <a:srgbClr val="CCFFFF"/>
    <a:srgbClr val="642C90"/>
    <a:srgbClr val="000000"/>
    <a:srgbClr val="00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0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8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0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0C92F-E722-4A6A-BA09-47CF4B871ADF}" type="datetimeFigureOut">
              <a:rPr lang="en-US" smtClean="0"/>
              <a:pPr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85FBF-67D2-4B36-AB0E-0716E69D9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tudents-Gist/studentsgist.github.i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45600" y="5447932"/>
            <a:ext cx="2565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KARTIK TYAGI</a:t>
            </a:r>
          </a:p>
          <a:p>
            <a:r>
              <a:rPr lang="en-IN" b="1" dirty="0" smtClean="0"/>
              <a:t>PRAGYA SRIVASTAVA</a:t>
            </a:r>
          </a:p>
          <a:p>
            <a:r>
              <a:rPr lang="en-IN" b="1" dirty="0" smtClean="0"/>
              <a:t>SHALINI KUMARI RAI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274629" y="5012503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/>
              <a:t>Made with       by -</a:t>
            </a:r>
            <a:endParaRPr lang="en-IN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92340" y="5596630"/>
            <a:ext cx="580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GitHub link:-</a:t>
            </a:r>
            <a:r>
              <a:rPr lang="en-IN" dirty="0" smtClean="0">
                <a:hlinkClick r:id="rId2"/>
              </a:rPr>
              <a:t> </a:t>
            </a:r>
          </a:p>
          <a:p>
            <a:r>
              <a:rPr lang="en-IN" dirty="0" smtClean="0">
                <a:hlinkClick r:id="rId2"/>
              </a:rPr>
              <a:t>https://github.com/Students-Gist/studentsgist.github.io</a:t>
            </a:r>
            <a:endParaRPr lang="en-IN" b="1" dirty="0" smtClean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92" y="2241788"/>
            <a:ext cx="2955381" cy="2955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945" y="550628"/>
            <a:ext cx="5455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spc="300" dirty="0" smtClean="0">
                <a:latin typeface="Lucida Handwriting" panose="03010101010101010101" pitchFamily="66" charset="0"/>
                <a:cs typeface="Times New Roman" panose="02020603050405020304" pitchFamily="18" charset="0"/>
              </a:rPr>
              <a:t>STUDENTS</a:t>
            </a:r>
            <a:endParaRPr lang="en-IN" sz="6600" b="1" spc="300" dirty="0">
              <a:latin typeface="Lucida Handwriting" panose="03010101010101010101" pitchFamily="66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6163" y="1565881"/>
            <a:ext cx="1021492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2400" b="1" spc="300" dirty="0">
                <a:solidFill>
                  <a:schemeClr val="bg1"/>
                </a:solidFill>
                <a:latin typeface="Lucida Handwriting" panose="03010101010101010101" pitchFamily="66" charset="0"/>
                <a:cs typeface="Times New Roman" panose="02020603050405020304" pitchFamily="18" charset="0"/>
              </a:rPr>
              <a:t>Gist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06098" y="2935129"/>
            <a:ext cx="322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'Worry less, Buy more'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6079" y="5133594"/>
            <a:ext cx="155908" cy="15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27" y="107093"/>
            <a:ext cx="7809470" cy="661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566" y="295446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400" b="1" u="sng" dirty="0" smtClean="0"/>
              <a:t>INDEX PAGE:-</a:t>
            </a:r>
            <a:endParaRPr lang="en-IN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t="2458" r="3001" b="2884"/>
          <a:stretch/>
        </p:blipFill>
        <p:spPr>
          <a:xfrm>
            <a:off x="6548690" y="1243914"/>
            <a:ext cx="4506097" cy="4580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942" r="2155" b="4893"/>
          <a:stretch/>
        </p:blipFill>
        <p:spPr>
          <a:xfrm>
            <a:off x="691978" y="2257169"/>
            <a:ext cx="4547287" cy="343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304" y="1393371"/>
            <a:ext cx="418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Sign In</a:t>
            </a:r>
            <a:endParaRPr lang="en-IN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106901" y="374226"/>
            <a:ext cx="394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Sign Up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19704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view templ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879" y="2365829"/>
            <a:ext cx="4116778" cy="4154605"/>
          </a:xfrm>
          <a:prstGeom prst="rect">
            <a:avLst/>
          </a:prstGeom>
        </p:spPr>
      </p:pic>
      <p:pic>
        <p:nvPicPr>
          <p:cNvPr id="3" name="Picture 2" descr="product-det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7" y="807308"/>
            <a:ext cx="6531428" cy="5716863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06401" y="174171"/>
            <a:ext cx="418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PRODUCT  DETAILS:-</a:t>
            </a:r>
            <a:endParaRPr lang="en-IN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576458" y="1828799"/>
            <a:ext cx="394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PREVIEW TEMPLATE:-</a:t>
            </a:r>
            <a:endParaRPr lang="en-IN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-up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545" y="338097"/>
            <a:ext cx="5950857" cy="6291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8514" y="2759675"/>
            <a:ext cx="370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400" b="1" u="sng" dirty="0" smtClean="0"/>
              <a:t>AD-UPLOAD PAGE:-</a:t>
            </a:r>
            <a:endParaRPr lang="en-IN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act 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31" y="2050830"/>
            <a:ext cx="5647232" cy="4473644"/>
          </a:xfrm>
          <a:prstGeom prst="rect">
            <a:avLst/>
          </a:prstGeom>
        </p:spPr>
      </p:pic>
      <p:pic>
        <p:nvPicPr>
          <p:cNvPr id="3" name="Picture 2" descr="about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" y="1082294"/>
            <a:ext cx="4917799" cy="5112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777" y="380903"/>
            <a:ext cx="314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ABOUT-US PAGE:-</a:t>
            </a:r>
            <a:endParaRPr lang="en-IN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763657" y="1553029"/>
            <a:ext cx="418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b="1" u="sng" dirty="0" smtClean="0"/>
              <a:t>CONTACT-US PAGE:-</a:t>
            </a:r>
            <a:endParaRPr lang="en-IN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7773" y="444844"/>
            <a:ext cx="1524000" cy="646331"/>
          </a:xfrm>
          <a:prstGeom prst="rect">
            <a:avLst/>
          </a:prstGeom>
          <a:solidFill>
            <a:srgbClr val="642C90"/>
          </a:solidFill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Future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9244" y="1696994"/>
            <a:ext cx="9061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 smtClean="0"/>
              <a:t>Students Forum and Independent Groups.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 smtClean="0"/>
              <a:t>Availability of College/School/Institute related and student oriented papers.     	Like- Notes, Sample Question Papers, Keynotes, etc…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 smtClean="0"/>
              <a:t>Dedicated Groups and Clubs.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 smtClean="0"/>
              <a:t>Live Streaming of Games, Workshops, and Events.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000" dirty="0" smtClean="0"/>
              <a:t>Take/Buy goods on Rent.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5" y="4468265"/>
            <a:ext cx="2948460" cy="2085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73" y="254610"/>
            <a:ext cx="1464874" cy="14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26" y="1122234"/>
            <a:ext cx="8471973" cy="4454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04213" y="1687771"/>
            <a:ext cx="27404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err="1"/>
              <a:t>Shalini</a:t>
            </a:r>
            <a:r>
              <a:rPr lang="en-IN" sz="2000" b="1" dirty="0"/>
              <a:t> </a:t>
            </a:r>
            <a:r>
              <a:rPr lang="en-IN" sz="2000" b="1" dirty="0" err="1"/>
              <a:t>Kumari</a:t>
            </a:r>
            <a:r>
              <a:rPr lang="en-IN" sz="2000" b="1" dirty="0"/>
              <a:t> Rai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Footer</a:t>
            </a:r>
            <a:br>
              <a:rPr lang="en-IN" sz="2000" dirty="0"/>
            </a:br>
            <a:r>
              <a:rPr lang="en-IN" sz="2000" dirty="0"/>
              <a:t>Contact Form</a:t>
            </a:r>
            <a:br>
              <a:rPr lang="en-IN" sz="2000" dirty="0"/>
            </a:br>
            <a:r>
              <a:rPr lang="en-IN" sz="2000" dirty="0"/>
              <a:t>Assembly of index page</a:t>
            </a:r>
            <a:br>
              <a:rPr lang="en-IN" sz="2000" dirty="0"/>
            </a:br>
            <a:r>
              <a:rPr lang="en-IN" sz="2000" dirty="0"/>
              <a:t>About </a:t>
            </a:r>
            <a:r>
              <a:rPr lang="en-IN" sz="2000" dirty="0" smtClean="0"/>
              <a:t>Us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Privacy Policy</a:t>
            </a:r>
          </a:p>
        </p:txBody>
      </p:sp>
      <p:sp>
        <p:nvSpPr>
          <p:cNvPr id="7" name="Rectangle 6"/>
          <p:cNvSpPr/>
          <p:nvPr/>
        </p:nvSpPr>
        <p:spPr>
          <a:xfrm>
            <a:off x="7274011" y="1503105"/>
            <a:ext cx="29629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sz="2400" b="1" dirty="0" err="1" smtClean="0"/>
              <a:t>Pragya</a:t>
            </a:r>
            <a:r>
              <a:rPr lang="en-IN" sz="2400" b="1" dirty="0" smtClean="0"/>
              <a:t> Srivastava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Header Page</a:t>
            </a:r>
            <a:br>
              <a:rPr lang="en-IN" dirty="0"/>
            </a:br>
            <a:r>
              <a:rPr lang="en-IN" dirty="0"/>
              <a:t>Sign Up/In Modal</a:t>
            </a:r>
            <a:br>
              <a:rPr lang="en-IN" dirty="0"/>
            </a:br>
            <a:r>
              <a:rPr lang="en-IN" dirty="0"/>
              <a:t>Wish List</a:t>
            </a:r>
            <a:br>
              <a:rPr lang="en-IN" dirty="0"/>
            </a:br>
            <a:r>
              <a:rPr lang="en-IN" dirty="0"/>
              <a:t>Disclaimer</a:t>
            </a:r>
            <a:br>
              <a:rPr lang="en-IN" dirty="0"/>
            </a:br>
            <a:r>
              <a:rPr lang="en-IN" dirty="0"/>
              <a:t>Presentation 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9338" y="243854"/>
            <a:ext cx="2611933" cy="646331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sz="3600" b="1" dirty="0" smtClean="0"/>
              <a:t>Work Flow :-</a:t>
            </a:r>
            <a:endParaRPr lang="en-IN" sz="3600" dirty="0"/>
          </a:p>
        </p:txBody>
      </p:sp>
      <p:sp>
        <p:nvSpPr>
          <p:cNvPr id="9" name="Rectangle 8"/>
          <p:cNvSpPr/>
          <p:nvPr/>
        </p:nvSpPr>
        <p:spPr>
          <a:xfrm>
            <a:off x="5434252" y="4420281"/>
            <a:ext cx="2787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Kartik Tyagi</a:t>
            </a:r>
            <a:r>
              <a:rPr lang="en-IN" sz="2000" dirty="0"/>
              <a:t>:</a:t>
            </a:r>
            <a:br>
              <a:rPr lang="en-IN" sz="2000" dirty="0"/>
            </a:br>
            <a:r>
              <a:rPr lang="en-IN" sz="2000" dirty="0"/>
              <a:t>Index</a:t>
            </a:r>
            <a:br>
              <a:rPr lang="en-IN" sz="2000" dirty="0"/>
            </a:br>
            <a:r>
              <a:rPr lang="en-IN" sz="2000" dirty="0"/>
              <a:t>Ad preview Template</a:t>
            </a:r>
            <a:br>
              <a:rPr lang="en-IN" sz="2000" dirty="0"/>
            </a:br>
            <a:r>
              <a:rPr lang="en-IN" sz="2000" dirty="0"/>
              <a:t>Ad Upload Page</a:t>
            </a:r>
            <a:br>
              <a:rPr lang="en-IN" sz="2000" dirty="0"/>
            </a:br>
            <a:r>
              <a:rPr lang="en-IN" sz="2000" dirty="0"/>
              <a:t>Backend</a:t>
            </a:r>
            <a:r>
              <a:rPr lang="en-IN" sz="2000" b="1" dirty="0"/>
              <a:t>	 </a:t>
            </a:r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5" t="21982" r="14679" b="15435"/>
          <a:stretch/>
        </p:blipFill>
        <p:spPr>
          <a:xfrm>
            <a:off x="4324339" y="4708170"/>
            <a:ext cx="955739" cy="844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2" b="100000" l="35094" r="645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1" r="35977"/>
          <a:stretch/>
        </p:blipFill>
        <p:spPr>
          <a:xfrm>
            <a:off x="824093" y="1338344"/>
            <a:ext cx="1074209" cy="22413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6500" l="10125" r="90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42" y="1581665"/>
            <a:ext cx="2201714" cy="2201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550" y="304115"/>
            <a:ext cx="4054585" cy="749644"/>
          </a:xfrm>
          <a:solidFill>
            <a:srgbClr val="FF99FF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sz="4000" b="1" dirty="0" smtClean="0"/>
              <a:t>Technologies Used</a:t>
            </a:r>
            <a:endParaRPr lang="en-US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55" y="4578179"/>
            <a:ext cx="1218298" cy="1299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07" y="4485870"/>
            <a:ext cx="1255021" cy="1330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4" t="19213" r="11456" b="16826"/>
          <a:stretch/>
        </p:blipFill>
        <p:spPr>
          <a:xfrm>
            <a:off x="7216346" y="1935310"/>
            <a:ext cx="1301578" cy="1669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38" y="4369878"/>
            <a:ext cx="1562394" cy="1562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8" t="14319" r="36520" b="14081"/>
          <a:stretch/>
        </p:blipFill>
        <p:spPr>
          <a:xfrm>
            <a:off x="3000255" y="1975544"/>
            <a:ext cx="1302461" cy="17680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t="15394" r="64917" b="16110"/>
          <a:stretch/>
        </p:blipFill>
        <p:spPr>
          <a:xfrm>
            <a:off x="5162107" y="1987382"/>
            <a:ext cx="1088180" cy="16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7957" y="230658"/>
            <a:ext cx="6590270" cy="785263"/>
          </a:xfr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800" b="1" dirty="0" smtClean="0"/>
              <a:t>What is Student Gist?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4974" y="1271295"/>
            <a:ext cx="10643286" cy="540959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 smtClean="0"/>
              <a:t>Students Gist is a platform for </a:t>
            </a:r>
            <a:r>
              <a:rPr lang="en-US" sz="2000" b="1" dirty="0" smtClean="0"/>
              <a:t>buying and selling services </a:t>
            </a:r>
            <a:r>
              <a:rPr lang="en-US" sz="2000" dirty="0" smtClean="0"/>
              <a:t>and goods such as electronics, books, fashion items, Laptops and Mobiles.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So, what’s different in it?</a:t>
            </a:r>
          </a:p>
          <a:p>
            <a:pPr algn="l"/>
            <a:r>
              <a:rPr lang="en-US" sz="2000" dirty="0" smtClean="0"/>
              <a:t>	- Student Gist is an </a:t>
            </a:r>
            <a:r>
              <a:rPr lang="en-IN" sz="2000" dirty="0" smtClean="0"/>
              <a:t>online marketplace </a:t>
            </a:r>
            <a:r>
              <a:rPr lang="en-US" sz="2000" dirty="0" smtClean="0"/>
              <a:t>for </a:t>
            </a:r>
            <a:r>
              <a:rPr lang="en-US" sz="2000" b="1" dirty="0" smtClean="0"/>
              <a:t>college/University/Institute/School</a:t>
            </a:r>
            <a:r>
              <a:rPr lang="en-US" sz="2000" dirty="0" smtClean="0"/>
              <a:t>.</a:t>
            </a:r>
            <a:endParaRPr lang="en-US" sz="2000" dirty="0"/>
          </a:p>
          <a:p>
            <a:pPr algn="l"/>
            <a:r>
              <a:rPr lang="en-US" sz="2000" dirty="0" smtClean="0"/>
              <a:t>`	- Easy to Use, vibrant in features, and Likeable interface for </a:t>
            </a:r>
            <a:r>
              <a:rPr lang="en-US" sz="2000" b="1" dirty="0" smtClean="0"/>
              <a:t>Students </a:t>
            </a:r>
            <a:r>
              <a:rPr lang="en-US" sz="2000" dirty="0" smtClean="0"/>
              <a:t>specific.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- It has special features.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What special feature?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- Make a </a:t>
            </a:r>
            <a:r>
              <a:rPr lang="en-US" sz="2000" b="1" dirty="0" smtClean="0"/>
              <a:t>wish list</a:t>
            </a:r>
            <a:r>
              <a:rPr lang="en-US" sz="2000" dirty="0" smtClean="0"/>
              <a:t> of your own choice of goods.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- “We respect your </a:t>
            </a:r>
            <a:r>
              <a:rPr lang="en-US" sz="2000" b="1" dirty="0"/>
              <a:t>P</a:t>
            </a:r>
            <a:r>
              <a:rPr lang="en-US" sz="2000" b="1" dirty="0" smtClean="0"/>
              <a:t>rivacy</a:t>
            </a:r>
            <a:r>
              <a:rPr lang="en-US" sz="2000" dirty="0" smtClean="0"/>
              <a:t>”. Control your details </a:t>
            </a:r>
          </a:p>
          <a:p>
            <a:pPr algn="l"/>
            <a:r>
              <a:rPr lang="en-US" sz="2000" dirty="0"/>
              <a:t>	 </a:t>
            </a:r>
            <a:r>
              <a:rPr lang="en-US" sz="2000" dirty="0" smtClean="0"/>
              <a:t>  which are to be shown.</a:t>
            </a:r>
          </a:p>
          <a:p>
            <a:pPr algn="l"/>
            <a:r>
              <a:rPr lang="en-US" sz="2000" dirty="0" smtClean="0"/>
              <a:t>	- ‘</a:t>
            </a:r>
            <a:r>
              <a:rPr lang="en-US" sz="2000" b="1" dirty="0" smtClean="0"/>
              <a:t>Preview</a:t>
            </a:r>
            <a:r>
              <a:rPr lang="en-US" sz="2000" dirty="0" smtClean="0"/>
              <a:t>’ before ‘Post’.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smtClean="0"/>
              <a:t>- </a:t>
            </a:r>
            <a:r>
              <a:rPr lang="en-US" sz="2000" b="1" dirty="0" smtClean="0"/>
              <a:t>Sell Services</a:t>
            </a:r>
            <a:r>
              <a:rPr lang="en-US" sz="2000" dirty="0" smtClean="0"/>
              <a:t>/Coupons/Vouchers etc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06" y="3786620"/>
            <a:ext cx="2778421" cy="27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7" y="340411"/>
            <a:ext cx="5738635" cy="926646"/>
          </a:xfrm>
          <a:solidFill>
            <a:srgbClr val="CC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 smtClean="0"/>
              <a:t>Why this Students Gist?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291771"/>
            <a:ext cx="10700657" cy="48851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 users to purchase items like books online.</a:t>
            </a:r>
            <a:endParaRPr lang="en-US" b="0" i="0" dirty="0" smtClean="0">
              <a:effectLst/>
              <a:latin typeface="ff1"/>
            </a:endParaRPr>
          </a:p>
          <a:p>
            <a:r>
              <a:rPr lang="en-US" dirty="0" smtClean="0">
                <a:latin typeface="ff1"/>
              </a:rPr>
              <a:t>To provide user to sell old products.</a:t>
            </a:r>
            <a:endParaRPr lang="en-US" dirty="0">
              <a:latin typeface="Source Sans Pro"/>
            </a:endParaRPr>
          </a:p>
          <a:p>
            <a:r>
              <a:rPr lang="en-US" dirty="0" smtClean="0">
                <a:latin typeface="Source Sans Pro"/>
              </a:rPr>
              <a:t>It is Students oriented marketplace.</a:t>
            </a:r>
            <a:endParaRPr lang="en-US" dirty="0">
              <a:latin typeface="ff0"/>
            </a:endParaRPr>
          </a:p>
          <a:p>
            <a:r>
              <a:rPr lang="en-US" b="0" i="0" dirty="0" smtClean="0">
                <a:effectLst/>
                <a:latin typeface="ff0"/>
              </a:rPr>
              <a:t>To reduce user's searching time.</a:t>
            </a: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 great discount over purchasing.</a:t>
            </a: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 wide collection of item ranges.</a:t>
            </a: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 user friendly environment.</a:t>
            </a: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 facility of user feedback.</a:t>
            </a:r>
            <a:endParaRPr lang="en-US" b="0" i="0" dirty="0" smtClean="0">
              <a:effectLst/>
              <a:latin typeface="Source Sans Pro"/>
            </a:endParaRPr>
          </a:p>
          <a:p>
            <a:r>
              <a:rPr lang="en-US" b="0" i="0" dirty="0" smtClean="0">
                <a:effectLst/>
                <a:latin typeface="ff0"/>
              </a:rPr>
              <a:t>To provide acknowledge to the user.</a:t>
            </a:r>
            <a:endParaRPr lang="en-US" b="0" i="0" dirty="0" smtClean="0">
              <a:effectLst/>
              <a:latin typeface="Source Sans Pro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687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36" y="3316782"/>
            <a:ext cx="3332205" cy="33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972" y="315392"/>
            <a:ext cx="6534174" cy="879095"/>
          </a:xfr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sz="4000" b="1" dirty="0" smtClean="0"/>
              <a:t>FUNCTIONAL REQUIREMENTS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972" y="1538514"/>
            <a:ext cx="9392704" cy="4709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Browser Items/Ads:-</a:t>
            </a:r>
          </a:p>
          <a:p>
            <a:pPr marL="0" indent="0">
              <a:buNone/>
            </a:pPr>
            <a:r>
              <a:rPr lang="en-US" sz="2400" dirty="0" smtClean="0"/>
              <a:t>An user logging into the site can browse through the items both by category or in a random manner.</a:t>
            </a:r>
            <a:endParaRPr lang="en-US" sz="2400" dirty="0"/>
          </a:p>
          <a:p>
            <a:pPr marL="0" indent="0">
              <a:buNone/>
            </a:pPr>
            <a:r>
              <a:rPr lang="en-US" sz="2400" b="1" u="sng" dirty="0" smtClean="0"/>
              <a:t>View Details:-</a:t>
            </a:r>
          </a:p>
          <a:p>
            <a:pPr marL="0" indent="0">
              <a:buNone/>
            </a:pPr>
            <a:r>
              <a:rPr lang="en-US" sz="2400" dirty="0" smtClean="0"/>
              <a:t>An user can also view the details of the item like book(</a:t>
            </a:r>
            <a:r>
              <a:rPr lang="en-US" sz="2400" dirty="0" err="1" smtClean="0"/>
              <a:t>eg</a:t>
            </a:r>
            <a:r>
              <a:rPr lang="en-US" sz="2400" dirty="0" smtClean="0"/>
              <a:t>.: price, author </a:t>
            </a:r>
            <a:r>
              <a:rPr lang="en-US" sz="2400" dirty="0" err="1" smtClean="0"/>
              <a:t>etc</a:t>
            </a:r>
            <a:r>
              <a:rPr lang="en-US" sz="2400" dirty="0" smtClean="0"/>
              <a:t> ).</a:t>
            </a:r>
          </a:p>
          <a:p>
            <a:pPr marL="0" indent="0">
              <a:buNone/>
            </a:pPr>
            <a:r>
              <a:rPr lang="en-US" sz="2400" b="1" u="sng" dirty="0" smtClean="0"/>
              <a:t>Add to Wish list :-</a:t>
            </a:r>
            <a:endParaRPr lang="en-US" sz="2400" b="1" u="sng" dirty="0"/>
          </a:p>
          <a:p>
            <a:pPr marL="0" indent="0">
              <a:buNone/>
            </a:pPr>
            <a:r>
              <a:rPr lang="en-US" sz="2400" dirty="0" smtClean="0"/>
              <a:t>The user can add the items of his choice to the shopping cart.</a:t>
            </a:r>
          </a:p>
          <a:p>
            <a:pPr marL="0" indent="0">
              <a:buNone/>
            </a:pPr>
            <a:r>
              <a:rPr lang="en-US" sz="2400" b="1" u="sng" dirty="0" smtClean="0"/>
              <a:t>Make Offers:-</a:t>
            </a:r>
          </a:p>
          <a:p>
            <a:pPr marL="0" indent="0">
              <a:buNone/>
            </a:pPr>
            <a:r>
              <a:rPr lang="en-US" sz="2400" dirty="0" smtClean="0"/>
              <a:t>The user ultimately visits his cart and make an Offer to the Seller.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86" y="5480223"/>
            <a:ext cx="1402491" cy="14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67207" y="527223"/>
            <a:ext cx="3835377" cy="5274402"/>
          </a:xfrm>
          <a:prstGeom prst="rect">
            <a:avLst/>
          </a:prstGeom>
          <a:solidFill>
            <a:srgbClr val="FFFFCC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Magnetic Disk 8"/>
          <p:cNvSpPr/>
          <p:nvPr/>
        </p:nvSpPr>
        <p:spPr>
          <a:xfrm>
            <a:off x="3901629" y="252199"/>
            <a:ext cx="1650408" cy="2441574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rgbClr val="FF0000"/>
                </a:solidFill>
              </a:rPr>
              <a:t>Unique 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/>
                </a:solidFill>
              </a:rPr>
              <a:t>Rows 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/>
                </a:solidFill>
              </a:rPr>
              <a:t>Remaining data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17558" y="3262183"/>
            <a:ext cx="1911178" cy="2932671"/>
          </a:xfrm>
          <a:prstGeom prst="roundRect">
            <a:avLst>
              <a:gd name="adj" fmla="val 9844"/>
            </a:avLst>
          </a:prstGeom>
          <a:solidFill>
            <a:srgbClr val="CC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nip Diagonal Corner Rectangle 10"/>
          <p:cNvSpPr/>
          <p:nvPr/>
        </p:nvSpPr>
        <p:spPr>
          <a:xfrm>
            <a:off x="593893" y="345990"/>
            <a:ext cx="1969437" cy="2347783"/>
          </a:xfrm>
          <a:prstGeom prst="snip2DiagRect">
            <a:avLst>
              <a:gd name="adj1" fmla="val 0"/>
              <a:gd name="adj2" fmla="val 9770"/>
            </a:avLst>
          </a:prstGeom>
          <a:solidFill>
            <a:srgbClr val="CCFFCC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CCFF"/>
                </a:solidFill>
              </a:rPr>
              <a:t>Ad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rgbClr val="FF9900"/>
                </a:solidFill>
              </a:rPr>
              <a:t>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687512" y="1231653"/>
            <a:ext cx="786424" cy="149366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 rot="10800000">
            <a:off x="5824366" y="4790016"/>
            <a:ext cx="1047211" cy="157812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5926276" y="1231653"/>
            <a:ext cx="786424" cy="149366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290383" y="4543852"/>
            <a:ext cx="274355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Unique Id</a:t>
            </a:r>
            <a:r>
              <a:rPr lang="en-IN" dirty="0" smtClean="0"/>
              <a:t> = </a:t>
            </a:r>
            <a:r>
              <a:rPr lang="en-IN" dirty="0" smtClean="0">
                <a:solidFill>
                  <a:srgbClr val="002060"/>
                </a:solidFill>
              </a:rPr>
              <a:t>User Id </a:t>
            </a:r>
            <a:r>
              <a:rPr lang="en-IN" dirty="0" smtClean="0"/>
              <a:t>+</a:t>
            </a:r>
            <a:r>
              <a:rPr lang="en-IN" dirty="0" smtClean="0">
                <a:solidFill>
                  <a:srgbClr val="00B0F0"/>
                </a:solidFill>
              </a:rPr>
              <a:t> </a:t>
            </a:r>
            <a:r>
              <a:rPr lang="en-IN" dirty="0">
                <a:solidFill>
                  <a:srgbClr val="00CCFF"/>
                </a:solidFill>
              </a:rPr>
              <a:t>Ad Id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9682" y="2954406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Ad-Upload Page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47217" y="494271"/>
            <a:ext cx="99461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Database</a:t>
            </a:r>
            <a:endParaRPr lang="en-IN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69964" y="3440683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Ad-Detail Page</a:t>
            </a:r>
            <a:endParaRPr lang="en-IN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52873" y="6001048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err="1" smtClean="0"/>
              <a:t>HomePage</a:t>
            </a:r>
            <a:endParaRPr lang="en-IN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7499185" y="72954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7580859" y="452389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10162157" y="77655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8830168" y="73484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8971866" y="4523897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0246123" y="4523898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7499185" y="2125362"/>
            <a:ext cx="345638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rgbClr val="33CC33"/>
                </a:solidFill>
              </a:rPr>
              <a:t>Link</a:t>
            </a:r>
            <a:r>
              <a:rPr lang="en-IN" dirty="0" smtClean="0"/>
              <a:t>: </a:t>
            </a:r>
            <a:r>
              <a:rPr lang="en-US" sz="1200" dirty="0" err="1" smtClean="0">
                <a:solidFill>
                  <a:srgbClr val="00B0F0"/>
                </a:solidFill>
              </a:rPr>
              <a:t>href</a:t>
            </a:r>
            <a:r>
              <a:rPr lang="en-US" sz="1200" dirty="0">
                <a:solidFill>
                  <a:srgbClr val="00B0F0"/>
                </a:solidFill>
              </a:rPr>
              <a:t>="</a:t>
            </a:r>
            <a:r>
              <a:rPr lang="en-US" sz="1200" dirty="0" err="1">
                <a:solidFill>
                  <a:srgbClr val="00B0F0"/>
                </a:solidFill>
              </a:rPr>
              <a:t>product-detail.php?clicked</a:t>
            </a:r>
            <a:r>
              <a:rPr lang="en-US" sz="1200" dirty="0">
                <a:solidFill>
                  <a:srgbClr val="00B0F0"/>
                </a:solidFill>
              </a:rPr>
              <a:t>=&lt;?</a:t>
            </a:r>
            <a:r>
              <a:rPr lang="en-US" sz="1200" dirty="0" err="1" smtClean="0">
                <a:solidFill>
                  <a:srgbClr val="00B0F0"/>
                </a:solidFill>
              </a:rPr>
              <a:t>php</a:t>
            </a:r>
            <a:r>
              <a:rPr lang="en-US" sz="1200" dirty="0" smtClean="0">
                <a:solidFill>
                  <a:srgbClr val="00B0F0"/>
                </a:solidFill>
              </a:rPr>
              <a:t> 	echo $row</a:t>
            </a:r>
            <a:r>
              <a:rPr lang="en-US" sz="1200" dirty="0">
                <a:solidFill>
                  <a:srgbClr val="00B0F0"/>
                </a:solidFill>
              </a:rPr>
              <a:t>['</a:t>
            </a:r>
            <a:r>
              <a:rPr lang="en-US" sz="1200" dirty="0" err="1">
                <a:solidFill>
                  <a:srgbClr val="00B0F0"/>
                </a:solidFill>
              </a:rPr>
              <a:t>adid</a:t>
            </a:r>
            <a:r>
              <a:rPr lang="en-US" sz="1200" dirty="0" smtClean="0">
                <a:solidFill>
                  <a:srgbClr val="00B0F0"/>
                </a:solidFill>
              </a:rPr>
              <a:t>'];?&gt;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 smtClean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While Loop: Rows Count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Preview Templates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 Up/In modules </a:t>
            </a:r>
            <a:endParaRPr lang="en-IN" sz="1200" dirty="0"/>
          </a:p>
        </p:txBody>
      </p:sp>
      <p:sp>
        <p:nvSpPr>
          <p:cNvPr id="41" name="Curved Left Arrow 40"/>
          <p:cNvSpPr/>
          <p:nvPr/>
        </p:nvSpPr>
        <p:spPr>
          <a:xfrm>
            <a:off x="5611261" y="2484802"/>
            <a:ext cx="963827" cy="1359243"/>
          </a:xfrm>
          <a:prstGeom prst="curvedLeftArrow">
            <a:avLst>
              <a:gd name="adj1" fmla="val 8827"/>
              <a:gd name="adj2" fmla="val 25856"/>
              <a:gd name="adj3" fmla="val 26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66862" y="4420741"/>
            <a:ext cx="94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33CC33"/>
                </a:solidFill>
              </a:rPr>
              <a:t>Link</a:t>
            </a:r>
            <a:endParaRPr lang="en-IN" sz="1400" spc="300" dirty="0"/>
          </a:p>
        </p:txBody>
      </p:sp>
      <p:sp>
        <p:nvSpPr>
          <p:cNvPr id="43" name="TextBox 42"/>
          <p:cNvSpPr txBox="1"/>
          <p:nvPr/>
        </p:nvSpPr>
        <p:spPr>
          <a:xfrm>
            <a:off x="5611261" y="2954406"/>
            <a:ext cx="94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Unique Id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901629" y="4017040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901629" y="443007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80747" y="486892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01629" y="526507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01629" y="5681083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7033" y="6108769"/>
            <a:ext cx="3048000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Working Flow Chart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67207" y="527223"/>
            <a:ext cx="3835377" cy="5274402"/>
          </a:xfrm>
          <a:prstGeom prst="rect">
            <a:avLst/>
          </a:prstGeom>
          <a:solidFill>
            <a:srgbClr val="FFFFCC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Magnetic Disk 8"/>
          <p:cNvSpPr/>
          <p:nvPr/>
        </p:nvSpPr>
        <p:spPr>
          <a:xfrm>
            <a:off x="3901629" y="252199"/>
            <a:ext cx="1650408" cy="2441574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rgbClr val="FF0000"/>
                </a:solidFill>
              </a:rPr>
              <a:t>Unique 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/>
                </a:solidFill>
              </a:rPr>
              <a:t>Rows 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chemeClr val="tx1"/>
                </a:solidFill>
              </a:rPr>
              <a:t>Remaining data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17558" y="3262183"/>
            <a:ext cx="1911178" cy="2932671"/>
          </a:xfrm>
          <a:prstGeom prst="roundRect">
            <a:avLst>
              <a:gd name="adj" fmla="val 9844"/>
            </a:avLst>
          </a:prstGeom>
          <a:solidFill>
            <a:srgbClr val="CC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nip Diagonal Corner Rectangle 10"/>
          <p:cNvSpPr/>
          <p:nvPr/>
        </p:nvSpPr>
        <p:spPr>
          <a:xfrm>
            <a:off x="593893" y="345990"/>
            <a:ext cx="1969437" cy="2347783"/>
          </a:xfrm>
          <a:prstGeom prst="snip2DiagRect">
            <a:avLst>
              <a:gd name="adj1" fmla="val 0"/>
              <a:gd name="adj2" fmla="val 9770"/>
            </a:avLst>
          </a:prstGeom>
          <a:solidFill>
            <a:srgbClr val="CCFFCC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CCFF"/>
                </a:solidFill>
              </a:rPr>
              <a:t>Ad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rgbClr val="FF9900"/>
                </a:solidFill>
              </a:rPr>
              <a:t>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687512" y="1231653"/>
            <a:ext cx="786424" cy="149366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 rot="10800000">
            <a:off x="5824366" y="4790016"/>
            <a:ext cx="1047211" cy="157812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5926276" y="1231653"/>
            <a:ext cx="786424" cy="149366"/>
          </a:xfrm>
          <a:prstGeom prst="rightArrow">
            <a:avLst>
              <a:gd name="adj1" fmla="val 50000"/>
              <a:gd name="adj2" fmla="val 101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290383" y="4543852"/>
            <a:ext cx="274355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Unique Id</a:t>
            </a:r>
            <a:r>
              <a:rPr lang="en-IN" dirty="0" smtClean="0"/>
              <a:t> = </a:t>
            </a:r>
            <a:r>
              <a:rPr lang="en-IN" dirty="0" smtClean="0">
                <a:solidFill>
                  <a:srgbClr val="002060"/>
                </a:solidFill>
              </a:rPr>
              <a:t>User Id </a:t>
            </a:r>
            <a:r>
              <a:rPr lang="en-IN" dirty="0" smtClean="0"/>
              <a:t>+</a:t>
            </a:r>
            <a:r>
              <a:rPr lang="en-IN" dirty="0" smtClean="0">
                <a:solidFill>
                  <a:srgbClr val="00B0F0"/>
                </a:solidFill>
              </a:rPr>
              <a:t> </a:t>
            </a:r>
            <a:r>
              <a:rPr lang="en-IN" dirty="0">
                <a:solidFill>
                  <a:srgbClr val="00CCFF"/>
                </a:solidFill>
              </a:rPr>
              <a:t>Ad Id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9682" y="2954406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Ad-Upload Page</a:t>
            </a:r>
            <a:endParaRPr lang="en-IN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47217" y="494271"/>
            <a:ext cx="99461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Database</a:t>
            </a:r>
            <a:endParaRPr lang="en-IN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69964" y="3440683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Ad-Detail Page</a:t>
            </a:r>
            <a:endParaRPr lang="en-IN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52873" y="6001048"/>
            <a:ext cx="16640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b="1" dirty="0" err="1" smtClean="0"/>
              <a:t>HomePage</a:t>
            </a:r>
            <a:endParaRPr lang="en-IN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7499185" y="72954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7580859" y="452389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10162157" y="77655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8830168" y="734846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8971866" y="4523897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10246123" y="4523898"/>
            <a:ext cx="709451" cy="1004213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7499185" y="2125362"/>
            <a:ext cx="345638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rgbClr val="33CC33"/>
                </a:solidFill>
              </a:rPr>
              <a:t>Link</a:t>
            </a:r>
            <a:r>
              <a:rPr lang="en-IN" dirty="0" smtClean="0"/>
              <a:t>: </a:t>
            </a:r>
            <a:r>
              <a:rPr lang="en-US" sz="1200" dirty="0" err="1" smtClean="0">
                <a:solidFill>
                  <a:srgbClr val="00B0F0"/>
                </a:solidFill>
              </a:rPr>
              <a:t>href</a:t>
            </a:r>
            <a:r>
              <a:rPr lang="en-US" sz="1200" dirty="0">
                <a:solidFill>
                  <a:srgbClr val="00B0F0"/>
                </a:solidFill>
              </a:rPr>
              <a:t>="</a:t>
            </a:r>
            <a:r>
              <a:rPr lang="en-US" sz="1200" dirty="0" err="1">
                <a:solidFill>
                  <a:srgbClr val="00B0F0"/>
                </a:solidFill>
              </a:rPr>
              <a:t>product-detail.php?clicked</a:t>
            </a:r>
            <a:r>
              <a:rPr lang="en-US" sz="1200" dirty="0">
                <a:solidFill>
                  <a:srgbClr val="00B0F0"/>
                </a:solidFill>
              </a:rPr>
              <a:t>=&lt;?</a:t>
            </a:r>
            <a:r>
              <a:rPr lang="en-US" sz="1200" dirty="0" err="1" smtClean="0">
                <a:solidFill>
                  <a:srgbClr val="00B0F0"/>
                </a:solidFill>
              </a:rPr>
              <a:t>php</a:t>
            </a:r>
            <a:r>
              <a:rPr lang="en-US" sz="1200" dirty="0" smtClean="0">
                <a:solidFill>
                  <a:srgbClr val="00B0F0"/>
                </a:solidFill>
              </a:rPr>
              <a:t> 	echo $row</a:t>
            </a:r>
            <a:r>
              <a:rPr lang="en-US" sz="1200" dirty="0">
                <a:solidFill>
                  <a:srgbClr val="00B0F0"/>
                </a:solidFill>
              </a:rPr>
              <a:t>['</a:t>
            </a:r>
            <a:r>
              <a:rPr lang="en-US" sz="1200" dirty="0" err="1">
                <a:solidFill>
                  <a:srgbClr val="00B0F0"/>
                </a:solidFill>
              </a:rPr>
              <a:t>adid</a:t>
            </a:r>
            <a:r>
              <a:rPr lang="en-US" sz="1200" dirty="0" smtClean="0">
                <a:solidFill>
                  <a:srgbClr val="00B0F0"/>
                </a:solidFill>
              </a:rPr>
              <a:t>'];?&gt;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 smtClean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While Loop: Rows Count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Preview Templates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 Up/In modules </a:t>
            </a:r>
            <a:endParaRPr lang="en-IN" sz="1200" dirty="0"/>
          </a:p>
        </p:txBody>
      </p:sp>
      <p:sp>
        <p:nvSpPr>
          <p:cNvPr id="41" name="Curved Left Arrow 40"/>
          <p:cNvSpPr/>
          <p:nvPr/>
        </p:nvSpPr>
        <p:spPr>
          <a:xfrm>
            <a:off x="5611261" y="2484802"/>
            <a:ext cx="963827" cy="1359243"/>
          </a:xfrm>
          <a:prstGeom prst="curvedLeftArrow">
            <a:avLst>
              <a:gd name="adj1" fmla="val 8827"/>
              <a:gd name="adj2" fmla="val 25856"/>
              <a:gd name="adj3" fmla="val 26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66862" y="4420741"/>
            <a:ext cx="94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33CC33"/>
                </a:solidFill>
              </a:rPr>
              <a:t>Link</a:t>
            </a:r>
            <a:endParaRPr lang="en-IN" sz="1400" spc="300" dirty="0"/>
          </a:p>
        </p:txBody>
      </p:sp>
      <p:sp>
        <p:nvSpPr>
          <p:cNvPr id="43" name="TextBox 42"/>
          <p:cNvSpPr txBox="1"/>
          <p:nvPr/>
        </p:nvSpPr>
        <p:spPr>
          <a:xfrm>
            <a:off x="5611261" y="2954406"/>
            <a:ext cx="94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Unique Id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901629" y="4017040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901629" y="443007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80747" y="486892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01629" y="5265072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01629" y="5681083"/>
            <a:ext cx="10847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7033" y="6108769"/>
            <a:ext cx="3048000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</a:rPr>
              <a:t>Working Flow Chart</a:t>
            </a:r>
            <a:endParaRPr lang="en-IN" sz="24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4" grpId="0" animBg="1"/>
      <p:bldP spid="16" grpId="0" animBg="1"/>
      <p:bldP spid="1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3936095"/>
            <a:ext cx="10943771" cy="2661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4132" y="196255"/>
            <a:ext cx="6870358" cy="646331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IN" sz="3600" b="1" dirty="0" smtClean="0"/>
              <a:t>SCREENSHOTS OF THE WEBSITE</a:t>
            </a:r>
            <a:endParaRPr lang="en-I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5429" y="1206738"/>
            <a:ext cx="2293257" cy="461665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400" b="1" u="sng" dirty="0" smtClean="0"/>
              <a:t>Header</a:t>
            </a:r>
            <a:r>
              <a:rPr lang="en-IN" sz="2400" b="1" dirty="0" smtClean="0"/>
              <a:t>:-</a:t>
            </a:r>
            <a:endParaRPr lang="en-IN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5429" y="3110278"/>
            <a:ext cx="3164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400" b="1" u="sng" dirty="0" smtClean="0"/>
              <a:t> FOOTER</a:t>
            </a:r>
            <a:r>
              <a:rPr lang="en-IN" dirty="0" smtClean="0"/>
              <a:t>:-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2066175"/>
            <a:ext cx="10847764" cy="480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290</Words>
  <Application>Microsoft Office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ff0</vt:lpstr>
      <vt:lpstr>ff1</vt:lpstr>
      <vt:lpstr>Lucida Handwriting</vt:lpstr>
      <vt:lpstr>Source Sans Pro</vt:lpstr>
      <vt:lpstr>Times New Roman</vt:lpstr>
      <vt:lpstr>Wingdings</vt:lpstr>
      <vt:lpstr>Office Theme</vt:lpstr>
      <vt:lpstr>PowerPoint Presentation</vt:lpstr>
      <vt:lpstr>PowerPoint Presentation</vt:lpstr>
      <vt:lpstr>Technologies Used</vt:lpstr>
      <vt:lpstr>What is Student Gist?</vt:lpstr>
      <vt:lpstr>Why this Students Gist?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Student Gist?</dc:title>
  <dc:creator>megha sengar</dc:creator>
  <cp:lastModifiedBy>kartik tyagi</cp:lastModifiedBy>
  <cp:revision>94</cp:revision>
  <dcterms:created xsi:type="dcterms:W3CDTF">2019-10-31T07:08:52Z</dcterms:created>
  <dcterms:modified xsi:type="dcterms:W3CDTF">2019-11-05T18:09:33Z</dcterms:modified>
</cp:coreProperties>
</file>